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9"/>
  </p:notesMasterIdLst>
  <p:sldIdLst>
    <p:sldId id="346" r:id="rId2"/>
    <p:sldId id="524" r:id="rId3"/>
    <p:sldId id="525" r:id="rId4"/>
    <p:sldId id="526" r:id="rId5"/>
    <p:sldId id="528" r:id="rId6"/>
    <p:sldId id="541" r:id="rId7"/>
    <p:sldId id="51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105" d="100"/>
          <a:sy n="105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FE6B6-4BBD-5B40-9ABC-0013562D32E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F671C-0766-894F-95BD-154F3AA31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5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3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9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5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3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1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2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8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7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E7E6443-84EB-5C40-887D-E7BA356EE3D0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FCB944-B6C7-6B40-B8CD-6D9C7396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57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399"/>
            <a:ext cx="7391400" cy="121920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solidFill>
                  <a:srgbClr val="FFFF00"/>
                </a:solidFill>
              </a:rPr>
              <a:t>Linking Feet to Shoes: Lessons from a Case Study and Adult Twin Research: Part 5</a:t>
            </a:r>
            <a:endParaRPr lang="en-US" sz="40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609600" y="4267200"/>
            <a:ext cx="5943600" cy="190500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3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Michael Nirenberg, DPM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DrNirenberg@FriendlyFootcare.com</a:t>
            </a:r>
          </a:p>
          <a:p>
            <a:pPr algn="ctr"/>
            <a:endParaRPr lang="en-US" sz="5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07000"/>
                    </a14:imgEffect>
                    <a14:imgEffect>
                      <a14:brightnessContrast bright="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6667" r="23651" b="28596"/>
          <a:stretch/>
        </p:blipFill>
        <p:spPr>
          <a:xfrm rot="16200000">
            <a:off x="6918861" y="1615539"/>
            <a:ext cx="551707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998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11430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0" dirty="0">
                <a:ln w="18415" cmpd="sng">
                  <a:solidFill>
                    <a:srgbClr val="FFFFFF"/>
                  </a:solidFill>
                  <a:prstDash val="solid"/>
                </a:ln>
                <a:ea typeface="Verdana" panose="020B0604030504040204" pitchFamily="34" charset="0"/>
                <a:cs typeface="Verdana" panose="020B0604030504040204" pitchFamily="34" charset="0"/>
              </a:rPr>
              <a:t>Overlay</a:t>
            </a:r>
          </a:p>
          <a:p>
            <a:r>
              <a:rPr lang="en-US" sz="4800" b="1" kern="0" dirty="0">
                <a:ln w="18415" cmpd="sng">
                  <a:solidFill>
                    <a:srgbClr val="FFFFFF"/>
                  </a:solidFill>
                  <a:prstDash val="solid"/>
                </a:ln>
                <a:ea typeface="Verdana" panose="020B0604030504040204" pitchFamily="34" charset="0"/>
                <a:cs typeface="Verdana" panose="020B0604030504040204" pitchFamily="34" charset="0"/>
              </a:rPr>
              <a:t>Comparisons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lum contrast="27000"/>
          </a:blip>
          <a:srcRect l="7143" r="10000"/>
          <a:stretch>
            <a:fillRect/>
          </a:stretch>
        </p:blipFill>
        <p:spPr bwMode="auto">
          <a:xfrm>
            <a:off x="1524000" y="-125138"/>
            <a:ext cx="3657600" cy="56755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190500" dist="508000" dir="5400000" sx="90000" sy="-19000" rotWithShape="0">
              <a:prstClr val="black">
                <a:alpha val="50000"/>
              </a:prstClr>
            </a:outerShdw>
          </a:effectLst>
          <a:scene3d>
            <a:camera prst="perspectiveRelaxed"/>
            <a:lightRig rig="twoPt" dir="t">
              <a:rot lat="0" lon="0" rev="7200000"/>
            </a:lightRig>
          </a:scene3d>
          <a:sp3d extrusionH="6350" contourW="6350" prstMaterial="softEdge">
            <a:bevelT w="38100" h="317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248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>
          <a:blip r:embed="rId2" cstate="print"/>
          <a:srcRect l="3034" r="3034" b="8066"/>
          <a:stretch>
            <a:fillRect/>
          </a:stretch>
        </p:blipFill>
        <p:spPr bwMode="auto">
          <a:xfrm>
            <a:off x="6477000" y="304800"/>
            <a:ext cx="3594752" cy="5294418"/>
          </a:xfrm>
          <a:prstGeom prst="rect">
            <a:avLst/>
          </a:prstGeom>
          <a:noFill/>
        </p:spPr>
      </p:pic>
      <p:pic>
        <p:nvPicPr>
          <p:cNvPr id="7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>
          <a:blip r:embed="rId3" cstate="print"/>
          <a:srcRect b="4033"/>
          <a:stretch>
            <a:fillRect/>
          </a:stretch>
        </p:blipFill>
        <p:spPr bwMode="auto">
          <a:xfrm>
            <a:off x="2133600" y="228601"/>
            <a:ext cx="3706438" cy="53526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09988" y="5638801"/>
            <a:ext cx="857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Overall Shape – Heel, Arch &amp; Ball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752600" y="13716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752600" y="25146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905000" y="36576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943600" y="13716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096000" y="24384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48400" y="35052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86800" y="6259521"/>
            <a:ext cx="3061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latin typeface="+mj-lt"/>
              </a:rPr>
              <a:t>Images Adapted from Images by Smithfield Virginia PD</a:t>
            </a:r>
          </a:p>
          <a:p>
            <a:pPr lvl="0"/>
            <a:r>
              <a:rPr lang="en-US" sz="1400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2682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>
          <a:blip r:embed="rId2" cstate="print"/>
          <a:srcRect l="3034" r="3034" b="8066"/>
          <a:stretch>
            <a:fillRect/>
          </a:stretch>
        </p:blipFill>
        <p:spPr bwMode="auto">
          <a:xfrm>
            <a:off x="6225850" y="228606"/>
            <a:ext cx="3594752" cy="5294418"/>
          </a:xfrm>
          <a:prstGeom prst="rect">
            <a:avLst/>
          </a:prstGeom>
          <a:noFill/>
        </p:spPr>
      </p:pic>
      <p:pic>
        <p:nvPicPr>
          <p:cNvPr id="7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>
          <a:blip r:embed="rId3" cstate="print"/>
          <a:srcRect b="4033"/>
          <a:stretch>
            <a:fillRect/>
          </a:stretch>
        </p:blipFill>
        <p:spPr bwMode="auto">
          <a:xfrm>
            <a:off x="1828802" y="228600"/>
            <a:ext cx="3706438" cy="535260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6421" y="5638800"/>
            <a:ext cx="403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Black" pitchFamily="34" charset="0"/>
              </a:rPr>
              <a:t>Toe Positions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752600" y="3810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67400" y="533400"/>
            <a:ext cx="978408" cy="990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86800" y="6259521"/>
            <a:ext cx="3061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latin typeface="+mj-lt"/>
              </a:rPr>
              <a:t>Images Adapted from Images by Smithfield Virginia PD</a:t>
            </a:r>
          </a:p>
          <a:p>
            <a:pPr lvl="0"/>
            <a:r>
              <a:rPr lang="en-US" sz="1400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3025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>
          <a:blip r:embed="rId2" cstate="print"/>
          <a:srcRect l="3034" r="3034" b="8066"/>
          <a:stretch>
            <a:fillRect/>
          </a:stretch>
        </p:blipFill>
        <p:spPr bwMode="auto">
          <a:xfrm>
            <a:off x="6225850" y="228606"/>
            <a:ext cx="3594752" cy="5294418"/>
          </a:xfrm>
          <a:prstGeom prst="rect">
            <a:avLst/>
          </a:prstGeom>
          <a:noFill/>
        </p:spPr>
      </p:pic>
      <p:pic>
        <p:nvPicPr>
          <p:cNvPr id="7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>
          <a:blip r:embed="rId3" cstate="print"/>
          <a:srcRect b="4033"/>
          <a:stretch>
            <a:fillRect/>
          </a:stretch>
        </p:blipFill>
        <p:spPr bwMode="auto">
          <a:xfrm>
            <a:off x="1828802" y="228600"/>
            <a:ext cx="3706438" cy="535260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53126" y="5638801"/>
            <a:ext cx="788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Toe Shape - Especially 1 and 5</a:t>
            </a:r>
          </a:p>
        </p:txBody>
      </p:sp>
      <p:sp>
        <p:nvSpPr>
          <p:cNvPr id="5" name="Up Arrow 4"/>
          <p:cNvSpPr/>
          <p:nvPr/>
        </p:nvSpPr>
        <p:spPr>
          <a:xfrm rot="3900000">
            <a:off x="1781989" y="1225089"/>
            <a:ext cx="637699" cy="10077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-3840000">
            <a:off x="4501934" y="858577"/>
            <a:ext cx="505501" cy="10077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3900000">
            <a:off x="6063773" y="1217245"/>
            <a:ext cx="637699" cy="10077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-3840000">
            <a:off x="8921533" y="1010977"/>
            <a:ext cx="505501" cy="10077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86800" y="6259521"/>
            <a:ext cx="3061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latin typeface="+mj-lt"/>
              </a:rPr>
              <a:t>Images Adapted from Images by Smithfield Virginia PD</a:t>
            </a:r>
          </a:p>
          <a:p>
            <a:pPr lvl="0"/>
            <a:r>
              <a:rPr lang="en-US" sz="1400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6742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8382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Suspect</a:t>
            </a:r>
          </a:p>
        </p:txBody>
      </p:sp>
      <p:pic>
        <p:nvPicPr>
          <p:cNvPr id="5" name="Picture 4" descr="Figure 50 Suspect's Foot.jpg"/>
          <p:cNvPicPr>
            <a:picLocks noChangeAspect="1"/>
          </p:cNvPicPr>
          <p:nvPr/>
        </p:nvPicPr>
        <p:blipFill>
          <a:blip r:embed="rId2" cstate="print">
            <a:lum bright="3000" contrast="10000"/>
          </a:blip>
          <a:srcRect l="7778" t="18889" r="741" b="5556"/>
          <a:stretch>
            <a:fillRect/>
          </a:stretch>
        </p:blipFill>
        <p:spPr>
          <a:xfrm rot="5400000">
            <a:off x="-608361" y="2014597"/>
            <a:ext cx="5420483" cy="2984561"/>
          </a:xfrm>
          <a:prstGeom prst="rect">
            <a:avLst/>
          </a:prstGeom>
        </p:spPr>
      </p:pic>
      <p:pic>
        <p:nvPicPr>
          <p:cNvPr id="6" name="Picture 5" descr="Figure 52 Suspect's Foot.JPG"/>
          <p:cNvPicPr>
            <a:picLocks noChangeAspect="1"/>
          </p:cNvPicPr>
          <p:nvPr/>
        </p:nvPicPr>
        <p:blipFill>
          <a:blip r:embed="rId3" cstate="print">
            <a:lum bright="8000" contrast="6000"/>
          </a:blip>
          <a:srcRect l="18521" t="33809" r="39458" b="8452"/>
          <a:stretch>
            <a:fillRect/>
          </a:stretch>
        </p:blipFill>
        <p:spPr>
          <a:xfrm>
            <a:off x="3868637" y="1274863"/>
            <a:ext cx="5153287" cy="4722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Figure 36 Suspect Footprint revision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rcRect l="15441" t="700" r="6618" b="4201"/>
          <a:stretch>
            <a:fillRect/>
          </a:stretch>
        </p:blipFill>
        <p:spPr>
          <a:xfrm>
            <a:off x="9296400" y="1151906"/>
            <a:ext cx="2584698" cy="4968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90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0" t="16816" r="48943" b="36519"/>
          <a:stretch/>
        </p:blipFill>
        <p:spPr>
          <a:xfrm>
            <a:off x="256416" y="317615"/>
            <a:ext cx="2516584" cy="3416185"/>
          </a:xfrm>
        </p:spPr>
      </p:pic>
      <p:sp>
        <p:nvSpPr>
          <p:cNvPr id="6" name="Rectangle 5"/>
          <p:cNvSpPr/>
          <p:nvPr/>
        </p:nvSpPr>
        <p:spPr>
          <a:xfrm>
            <a:off x="9130665" y="6553200"/>
            <a:ext cx="306133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dirty="0">
                <a:solidFill>
                  <a:schemeClr val="bg1"/>
                </a:solidFill>
                <a:latin typeface="+mj-lt"/>
              </a:rPr>
              <a:t>Images Adapted from Images by Smithfield Virginia PD</a:t>
            </a:r>
          </a:p>
          <a:p>
            <a:pPr lvl="0"/>
            <a:r>
              <a:rPr lang="en-US" sz="1400" dirty="0">
                <a:solidFill>
                  <a:schemeClr val="bg1"/>
                </a:solidFill>
                <a:latin typeface="Arial Black" pitchFamily="34" charset="0"/>
              </a:rPr>
              <a:t>   </a:t>
            </a:r>
          </a:p>
        </p:txBody>
      </p:sp>
      <p:sp>
        <p:nvSpPr>
          <p:cNvPr id="7" name="Up Arrow 6"/>
          <p:cNvSpPr/>
          <p:nvPr/>
        </p:nvSpPr>
        <p:spPr>
          <a:xfrm rot="-5040000">
            <a:off x="2188603" y="2060820"/>
            <a:ext cx="505501" cy="74510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5340" y="4317190"/>
            <a:ext cx="9091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Suspect’s insole length 1.6mm shorter</a:t>
            </a:r>
          </a:p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Could 1.6mm account for differences? </a:t>
            </a:r>
          </a:p>
        </p:txBody>
      </p:sp>
      <p:pic>
        <p:nvPicPr>
          <p:cNvPr id="10" name="Picture 3" descr="C:\Users\pc\Documents\001 Smithfield PD Case\001 Final Report Smithfield\Figures Final Smithfield\Figure 4 Suspect's Shoe.jpg"/>
          <p:cNvPicPr>
            <a:picLocks noChangeAspect="1" noChangeArrowheads="1"/>
          </p:cNvPicPr>
          <p:nvPr/>
        </p:nvPicPr>
        <p:blipFill rotWithShape="1">
          <a:blip r:embed="rId3" cstate="print"/>
          <a:srcRect l="19230" t="-2362" r="33387" b="65998"/>
          <a:stretch/>
        </p:blipFill>
        <p:spPr bwMode="auto">
          <a:xfrm>
            <a:off x="8991601" y="490264"/>
            <a:ext cx="2743200" cy="3168039"/>
          </a:xfrm>
          <a:prstGeom prst="rect">
            <a:avLst/>
          </a:prstGeom>
          <a:noFill/>
        </p:spPr>
      </p:pic>
      <p:pic>
        <p:nvPicPr>
          <p:cNvPr id="11" name="Picture 2" descr="C:\Users\pc\Documents\001 Smithfield PD Case\001 Final Report Smithfield\Figures Final Smithfield\Figure 13 Crime Scene Shoe Insole 10.jpg"/>
          <p:cNvPicPr>
            <a:picLocks noChangeAspect="1" noChangeArrowheads="1"/>
          </p:cNvPicPr>
          <p:nvPr/>
        </p:nvPicPr>
        <p:blipFill rotWithShape="1">
          <a:blip r:embed="rId4" cstate="print"/>
          <a:srcRect l="24370" r="33214" b="69943"/>
          <a:stretch/>
        </p:blipFill>
        <p:spPr bwMode="auto">
          <a:xfrm>
            <a:off x="6010082" y="674057"/>
            <a:ext cx="2755299" cy="2938010"/>
          </a:xfrm>
          <a:prstGeom prst="rect">
            <a:avLst/>
          </a:prstGeom>
          <a:noFill/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0" t="16816" r="14267" b="36519"/>
          <a:stretch/>
        </p:blipFill>
        <p:spPr bwMode="auto">
          <a:xfrm>
            <a:off x="3086045" y="317615"/>
            <a:ext cx="2610992" cy="341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-5040000">
            <a:off x="5264537" y="2241911"/>
            <a:ext cx="505501" cy="6598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-9060000">
            <a:off x="7610466" y="160320"/>
            <a:ext cx="505501" cy="6598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-9060000">
            <a:off x="10796270" y="233568"/>
            <a:ext cx="505501" cy="6598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24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{46A40786-4B38-DB44-B0D9-2C34584FEB8C}tf10001121</Template>
  <TotalTime>4</TotalTime>
  <Words>76</Words>
  <Application>Microsoft Macintosh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Century Gothic</vt:lpstr>
      <vt:lpstr>Verdana</vt:lpstr>
      <vt:lpstr>Wingdings 2</vt:lpstr>
      <vt:lpstr>Quotable</vt:lpstr>
      <vt:lpstr>    Linking Feet to Shoes: Lessons from a Case Study and Adult Twin Research: Part 5</vt:lpstr>
      <vt:lpstr>PowerPoint Presentation</vt:lpstr>
      <vt:lpstr>PowerPoint Presentation</vt:lpstr>
      <vt:lpstr>PowerPoint Presentation</vt:lpstr>
      <vt:lpstr>PowerPoint Presentation</vt:lpstr>
      <vt:lpstr>Suspect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Linking Feet to Shoes: Lessons from a Case Study and Adult Twin Research: Part 5</dc:title>
  <dc:creator>Ansert, Elizabeth</dc:creator>
  <cp:lastModifiedBy>Ansert, Elizabeth</cp:lastModifiedBy>
  <cp:revision>6</cp:revision>
  <dcterms:created xsi:type="dcterms:W3CDTF">2019-09-30T00:41:28Z</dcterms:created>
  <dcterms:modified xsi:type="dcterms:W3CDTF">2019-09-30T00:45:30Z</dcterms:modified>
</cp:coreProperties>
</file>